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71" r:id="rId8"/>
    <p:sldId id="266" r:id="rId9"/>
    <p:sldId id="265" r:id="rId10"/>
    <p:sldId id="267" r:id="rId11"/>
    <p:sldId id="268" r:id="rId12"/>
    <p:sldId id="269" r:id="rId13"/>
    <p:sldId id="270" r:id="rId14"/>
    <p:sldId id="264" r:id="rId15"/>
    <p:sldId id="26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69EB-6C1A-4A34-987A-DED4B569D5D1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18D45-6B5C-4A0A-AE3B-6BCC9E72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001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69EB-6C1A-4A34-987A-DED4B569D5D1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18D45-6B5C-4A0A-AE3B-6BCC9E72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527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69EB-6C1A-4A34-987A-DED4B569D5D1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18D45-6B5C-4A0A-AE3B-6BCC9E72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38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69EB-6C1A-4A34-987A-DED4B569D5D1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18D45-6B5C-4A0A-AE3B-6BCC9E72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579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69EB-6C1A-4A34-987A-DED4B569D5D1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18D45-6B5C-4A0A-AE3B-6BCC9E72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91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69EB-6C1A-4A34-987A-DED4B569D5D1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18D45-6B5C-4A0A-AE3B-6BCC9E72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70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69EB-6C1A-4A34-987A-DED4B569D5D1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18D45-6B5C-4A0A-AE3B-6BCC9E72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715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69EB-6C1A-4A34-987A-DED4B569D5D1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18D45-6B5C-4A0A-AE3B-6BCC9E72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85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69EB-6C1A-4A34-987A-DED4B569D5D1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18D45-6B5C-4A0A-AE3B-6BCC9E72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71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69EB-6C1A-4A34-987A-DED4B569D5D1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18D45-6B5C-4A0A-AE3B-6BCC9E72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089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69EB-6C1A-4A34-987A-DED4B569D5D1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18D45-6B5C-4A0A-AE3B-6BCC9E72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459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C69EB-6C1A-4A34-987A-DED4B569D5D1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18D45-6B5C-4A0A-AE3B-6BCC9E72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36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stankiexpert.ru/wp-content/uploads/2018/08/rezhimy-rezaniya-pri-tokarnoi-obrabotke-7-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hyperlink" Target="https://stankiexpert.ru/wp-content/uploads/2018/08/rezhimy-rezaniya-pri-tokarnoi-obrabotke-4-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279591"/>
            <a:ext cx="8358188" cy="3923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Основные технологические параметры для токарного оборудования это :</a:t>
            </a:r>
            <a:endParaRPr lang="ru-RU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глубина резания;</a:t>
            </a:r>
            <a:endParaRPr lang="ru-RU" dirty="0" smtClean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подача и обороты шпинделя;</a:t>
            </a:r>
            <a:endParaRPr lang="ru-RU" dirty="0" smtClean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скорость резания.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endParaRPr lang="ru-RU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Существует взаимовлияние режимов резания и основных элементов производственной экономики. Среди них самые значимые — это:</a:t>
            </a:r>
            <a:endParaRPr lang="ru-RU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производительность оборудования;</a:t>
            </a:r>
            <a:endParaRPr lang="ru-RU" dirty="0" smtClean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качественные показатели производства;</a:t>
            </a:r>
            <a:endParaRPr lang="ru-RU" dirty="0" smtClean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стоимость выпускаемых изделий;</a:t>
            </a:r>
            <a:endParaRPr lang="ru-RU" dirty="0" smtClean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износ оборудования;</a:t>
            </a:r>
            <a:endParaRPr lang="ru-RU" dirty="0" smtClean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стойкость инструмента;</a:t>
            </a:r>
            <a:endParaRPr lang="ru-RU" dirty="0" smtClean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безопасность труда.</a:t>
            </a:r>
            <a:endParaRPr lang="ru-RU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50" y="4315120"/>
            <a:ext cx="8043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Токарная обработка  один из важных способов обработки (ремонта) изделий из металла путем срезания с заготовки лишнего слоя металла до получения детали требуемой формы, размеров и шероховатости поверхности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Формулы для токарной обработки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90" t="9920" r="3734" b="41063"/>
          <a:stretch/>
        </p:blipFill>
        <p:spPr bwMode="auto">
          <a:xfrm>
            <a:off x="9043988" y="585787"/>
            <a:ext cx="2463799" cy="27574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8774" y="3920559"/>
            <a:ext cx="2981202" cy="250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997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4" y="42863"/>
            <a:ext cx="122015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Значения коэффициента </a:t>
            </a:r>
            <a:r>
              <a:rPr lang="ru-RU" b="1" i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b="1" i="0" baseline="-250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ru-RU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и показателей степени в формуле скорости резания при фрезеровании(3)</a:t>
            </a:r>
            <a:endParaRPr lang="ru-RU" b="1" i="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211335"/>
              </p:ext>
            </p:extLst>
          </p:nvPr>
        </p:nvGraphicFramePr>
        <p:xfrm>
          <a:off x="857245" y="504542"/>
          <a:ext cx="10558468" cy="608199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02769"/>
                <a:gridCol w="1408805"/>
                <a:gridCol w="1060392"/>
                <a:gridCol w="1014946"/>
                <a:gridCol w="1014946"/>
                <a:gridCol w="954352"/>
                <a:gridCol w="969500"/>
                <a:gridCol w="1030094"/>
                <a:gridCol w="984649"/>
                <a:gridCol w="818015"/>
              </a:tblGrid>
              <a:tr h="37803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Фрезы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Инструментальный материал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600" b="1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600" b="1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qv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xv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yv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uv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pv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mv</a:t>
                      </a:r>
                    </a:p>
                  </a:txBody>
                  <a:tcPr marL="19931" marR="19931" marT="19931" marB="19931"/>
                </a:tc>
              </a:tr>
              <a:tr h="154665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Обработка конструкционной стали, </a:t>
                      </a:r>
                      <a:r>
                        <a:rPr lang="ru-RU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u-RU" sz="1600" b="1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=750 МПа</a:t>
                      </a:r>
                    </a:p>
                  </a:txBody>
                  <a:tcPr marL="19931" marR="19931" marT="19931" marB="19931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665"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Торцовые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Т15К6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</a:tr>
              <a:tr h="154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64,7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66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Цилиндрические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 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0,33</a:t>
                      </a:r>
                    </a:p>
                  </a:txBody>
                  <a:tcPr marL="19931" marR="19931" marT="19931" marB="19931"/>
                </a:tc>
              </a:tr>
              <a:tr h="229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35,4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665">
                <a:tc rowSpan="5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Дисковые совставными ножами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Т15К6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&lt;0,06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1825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0,35</a:t>
                      </a:r>
                    </a:p>
                  </a:txBody>
                  <a:tcPr marL="19931" marR="19931" marT="19931" marB="19931"/>
                </a:tc>
              </a:tr>
              <a:tr h="269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0,06-0,12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1340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і0,12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740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75,5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</a:tr>
              <a:tr h="154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48,5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90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Дисковые цельные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68,5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</a:tr>
              <a:tr h="26946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Отрезные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</a:tr>
              <a:tr h="15466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Концевые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Т15К6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234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0,44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0,24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0,26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0,37</a:t>
                      </a:r>
                    </a:p>
                  </a:txBody>
                  <a:tcPr marL="19931" marR="19931" marT="19931" marB="19931"/>
                </a:tc>
              </a:tr>
              <a:tr h="154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46,7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0,33</a:t>
                      </a:r>
                    </a:p>
                  </a:txBody>
                  <a:tcPr marL="19931" marR="19931" marT="19931" marB="19931"/>
                </a:tc>
              </a:tr>
              <a:tr h="4990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Угловые и фасонные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48,5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0,33</a:t>
                      </a:r>
                    </a:p>
                  </a:txBody>
                  <a:tcPr marL="19931" marR="19931" marT="19931" marB="19931"/>
                </a:tc>
              </a:tr>
              <a:tr h="26946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Шпоночные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0,26</a:t>
                      </a:r>
                    </a:p>
                  </a:txBody>
                  <a:tcPr marL="19931" marR="19931" marT="19931" marB="1993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319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8125" y="0"/>
            <a:ext cx="3643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Продолжение таблицы(3)</a:t>
            </a:r>
            <a:endParaRPr lang="ru-RU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768637"/>
              </p:ext>
            </p:extLst>
          </p:nvPr>
        </p:nvGraphicFramePr>
        <p:xfrm>
          <a:off x="771527" y="552866"/>
          <a:ext cx="10158418" cy="592448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85923"/>
                <a:gridCol w="1714500"/>
                <a:gridCol w="914400"/>
                <a:gridCol w="942975"/>
                <a:gridCol w="900113"/>
                <a:gridCol w="814388"/>
                <a:gridCol w="885825"/>
                <a:gridCol w="857250"/>
                <a:gridCol w="728669"/>
                <a:gridCol w="714375"/>
              </a:tblGrid>
              <a:tr h="61387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Фрезы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Инструментальный </a:t>
                      </a:r>
                      <a:r>
                        <a:rPr lang="ru-RU" sz="16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</a:t>
                      </a:r>
                      <a:endParaRPr lang="ru-RU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600" b="1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600" b="1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qv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xv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yv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uv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pv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mv</a:t>
                      </a:r>
                    </a:p>
                  </a:txBody>
                  <a:tcPr marL="19931" marR="19931" marT="19931" marB="19931"/>
                </a:tc>
              </a:tr>
              <a:tr h="154665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Обработка конструкционной стали, </a:t>
                      </a:r>
                      <a:r>
                        <a:rPr lang="ru-RU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u-RU" sz="1600" b="1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=750 МПа</a:t>
                      </a:r>
                    </a:p>
                  </a:txBody>
                  <a:tcPr marL="19931" marR="19931" marT="19931" marB="19931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665"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Торцовые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Т15К6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</a:tr>
              <a:tr h="154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64,7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66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Цилиндрические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 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0,33</a:t>
                      </a:r>
                    </a:p>
                  </a:txBody>
                  <a:tcPr marL="19931" marR="19931" marT="19931" marB="19931"/>
                </a:tc>
              </a:tr>
              <a:tr h="229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35,4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665">
                <a:tc rowSpan="5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Дисковые совставными ножами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Т15К6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&lt;0,06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1825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9931" marR="19931" marT="19931" marB="19931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0,35</a:t>
                      </a:r>
                    </a:p>
                  </a:txBody>
                  <a:tcPr marL="19931" marR="19931" marT="19931" marB="19931"/>
                </a:tc>
              </a:tr>
              <a:tr h="269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0,06-0,12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1340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і0,12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740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75,5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</a:tr>
              <a:tr h="154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48,5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90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Дисковые цельные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68,5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</a:tr>
              <a:tr h="26946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Отрезные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</a:tr>
              <a:tr h="15466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Концевые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Т15К6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234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0,44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0,24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0,26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0,37</a:t>
                      </a:r>
                    </a:p>
                  </a:txBody>
                  <a:tcPr marL="19931" marR="19931" marT="19931" marB="19931"/>
                </a:tc>
              </a:tr>
              <a:tr h="154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46,7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0,33</a:t>
                      </a:r>
                    </a:p>
                  </a:txBody>
                  <a:tcPr marL="19931" marR="19931" marT="19931" marB="19931"/>
                </a:tc>
              </a:tr>
              <a:tr h="4990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Угловые и фасонные</a:t>
                      </a:r>
                    </a:p>
                  </a:txBody>
                  <a:tcPr marL="19931" marR="19931" marT="19931" marB="19931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48,5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0,33</a:t>
                      </a:r>
                    </a:p>
                  </a:txBody>
                  <a:tcPr marL="19931" marR="19931" marT="19931" marB="19931"/>
                </a:tc>
              </a:tr>
              <a:tr h="26946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Шпоночные</a:t>
                      </a:r>
                    </a:p>
                  </a:txBody>
                  <a:tcPr marL="19931" marR="19931" marT="19931" marB="1993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9931" marR="19931" marT="19931" marB="19931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0,26</a:t>
                      </a:r>
                    </a:p>
                  </a:txBody>
                  <a:tcPr marL="19931" marR="19931" marT="19931" marB="1993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848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576117"/>
              </p:ext>
            </p:extLst>
          </p:nvPr>
        </p:nvGraphicFramePr>
        <p:xfrm>
          <a:off x="814387" y="1217136"/>
          <a:ext cx="10644197" cy="30518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257426"/>
                <a:gridCol w="942976"/>
                <a:gridCol w="1157288"/>
                <a:gridCol w="1000125"/>
                <a:gridCol w="842963"/>
                <a:gridCol w="900113"/>
                <a:gridCol w="1143000"/>
                <a:gridCol w="828675"/>
                <a:gridCol w="785813"/>
                <a:gridCol w="785818"/>
              </a:tblGrid>
              <a:tr h="0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Обработка алюминиевых сплавов, </a:t>
                      </a:r>
                      <a:r>
                        <a:rPr lang="en-US" sz="16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u-RU" sz="1600" b="1" baseline="-25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lang="ru-RU" sz="16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=100-200 </a:t>
                      </a: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МПа, НВ Ј 65</a:t>
                      </a:r>
                    </a:p>
                  </a:txBody>
                  <a:tcPr marL="47625" marR="47625" marT="47625" marB="476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Торцовые</a:t>
                      </a:r>
                    </a:p>
                  </a:txBody>
                  <a:tcPr marL="47625" marR="47625" marT="47625" marB="47625"/>
                </a:tc>
                <a:tc rowSpan="8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Р6М5*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 0,1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625" marR="47625" marT="47625" marB="47625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&gt;0,1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Цилиндрические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 0,1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0,33</a:t>
                      </a:r>
                    </a:p>
                  </a:txBody>
                  <a:tcPr marL="47625" marR="47625" marT="47625" marB="47625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&gt;0,1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133,5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Дисковые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 0,1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625" marR="47625" marT="47625" marB="47625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&gt;0,1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183,4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Отрезные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625" marR="47625" marT="47625" marB="47625"/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Концевые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185,5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0,33</a:t>
                      </a: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290124" y="343972"/>
            <a:ext cx="28412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Продолжение таблицы (3)</a:t>
            </a:r>
            <a:endParaRPr lang="ru-RU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32930" y="4649667"/>
            <a:ext cx="26032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0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* - обработка с охлаждением</a:t>
            </a:r>
            <a:endParaRPr lang="ru-RU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133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788" y="181272"/>
            <a:ext cx="1146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0" dirty="0" smtClean="0">
                <a:solidFill>
                  <a:srgbClr val="C00000"/>
                </a:solidFill>
                <a:effectLst/>
                <a:latin typeface="Helvetica Neue"/>
              </a:rPr>
              <a:t>Значения коэффициентов и показателей степени в формулах скорости резания для резьбовых инструментов</a:t>
            </a:r>
            <a:endParaRPr lang="ru-RU" sz="1600" b="1" i="0" dirty="0">
              <a:solidFill>
                <a:srgbClr val="C00000"/>
              </a:solidFill>
              <a:effectLst/>
              <a:latin typeface="Helvetica Neue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423985"/>
              </p:ext>
            </p:extLst>
          </p:nvPr>
        </p:nvGraphicFramePr>
        <p:xfrm>
          <a:off x="785809" y="757238"/>
          <a:ext cx="11144255" cy="461617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43041"/>
                <a:gridCol w="1128713"/>
                <a:gridCol w="1085851"/>
                <a:gridCol w="1685926"/>
                <a:gridCol w="1128713"/>
                <a:gridCol w="1042988"/>
                <a:gridCol w="942976"/>
                <a:gridCol w="757238"/>
                <a:gridCol w="814384"/>
                <a:gridCol w="1114425"/>
              </a:tblGrid>
              <a:tr h="141927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Обрабатываемый материал</a:t>
                      </a:r>
                    </a:p>
                  </a:txBody>
                  <a:tcPr marL="18216" marR="18216" marT="18216" marB="18216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Нарезание резьбы</a:t>
                      </a:r>
                    </a:p>
                  </a:txBody>
                  <a:tcPr marL="18216" marR="18216" marT="18216" marB="18216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 режущей части</a:t>
                      </a:r>
                    </a:p>
                  </a:txBody>
                  <a:tcPr marL="18216" marR="18216" marT="18216" marB="18216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Условия резания или конструкции инструмента</a:t>
                      </a:r>
                    </a:p>
                  </a:txBody>
                  <a:tcPr marL="18216" marR="18216" marT="18216" marB="18216"/>
                </a:tc>
                <a:tc gridSpan="5">
                  <a:txBody>
                    <a:bodyPr/>
                    <a:lstStyle/>
                    <a:p>
                      <a:pPr algn="ctr" fontAlgn="t"/>
                      <a:r>
                        <a:rPr lang="ru-RU" sz="1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Коэффициент и показатели степени</a:t>
                      </a:r>
                    </a:p>
                  </a:txBody>
                  <a:tcPr marL="18216" marR="18216" marT="18216" marB="18216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Среднее значение периода стойкости Т, мин</a:t>
                      </a:r>
                    </a:p>
                  </a:txBody>
                  <a:tcPr marL="18216" marR="18216" marT="18216" marB="18216"/>
                </a:tc>
              </a:tr>
              <a:tr h="8463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r>
                        <a:rPr lang="en-US" sz="1400" b="1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</a:p>
                  </a:txBody>
                  <a:tcPr marL="18216" marR="18216" marT="18216" marB="18216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927">
                <a:tc rowSpan="7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Сталь конструкционная углеродистая,</a:t>
                      </a:r>
                      <a:b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 </a:t>
                      </a:r>
                      <a:r>
                        <a:rPr lang="ru-RU" sz="14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 750 МПа</a:t>
                      </a:r>
                    </a:p>
                  </a:txBody>
                  <a:tcPr marL="18216" marR="18216" marT="18216" marB="18216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Крепежной резцами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Т15К6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244,0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0,23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18216" marR="18216" marT="18216" marB="18216"/>
                </a:tc>
              </a:tr>
              <a:tr h="776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Черновые ходы:</a:t>
                      </a:r>
                      <a:b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 &lt; 2 мм</a:t>
                      </a:r>
                      <a:b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 &gt; 1 мм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b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14,8</a:t>
                      </a:r>
                      <a:b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b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0,70</a:t>
                      </a:r>
                      <a:b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b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0,30</a:t>
                      </a:r>
                      <a:b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b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b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0,11</a:t>
                      </a:r>
                      <a:b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0,08</a:t>
                      </a:r>
                    </a:p>
                  </a:txBody>
                  <a:tcPr marL="18216" marR="18216" marT="18216" marB="18216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 marL="18216" marR="18216" marT="18216" marB="18216"/>
                </a:tc>
              </a:tr>
              <a:tr h="3535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Чистовые ходы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41,8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0,13</a:t>
                      </a:r>
                    </a:p>
                  </a:txBody>
                  <a:tcPr marL="18216" marR="18216" marT="18216" marB="18216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Трапецеидальной, резцами</a:t>
                      </a:r>
                    </a:p>
                  </a:txBody>
                  <a:tcPr marL="18216" marR="18216" marT="18216" marB="18216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Черновые ходы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32,6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0,14</a:t>
                      </a:r>
                    </a:p>
                  </a:txBody>
                  <a:tcPr marL="18216" marR="18216" marT="18216" marB="18216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18216" marR="18216" marT="18216" marB="18216"/>
                </a:tc>
              </a:tr>
              <a:tr h="3535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Чистовые ходы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47,8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0,18</a:t>
                      </a:r>
                    </a:p>
                  </a:txBody>
                  <a:tcPr marL="18216" marR="18216" marT="18216" marB="18216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7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Метчиками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64,8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18216" marR="18216" marT="18216" marB="18216"/>
                </a:tc>
              </a:tr>
              <a:tr h="4593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Круглыми плашками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9ХС</a:t>
                      </a:r>
                      <a:b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У12А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18216" marR="18216" marT="18216" marB="18216"/>
                </a:tc>
              </a:tr>
              <a:tr h="45931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Серый чугун, НВ 190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Крепежной резцами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ВК6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83,0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0,33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18216" marR="18216" marT="18216" marB="18216"/>
                </a:tc>
              </a:tr>
              <a:tr h="24772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Силумин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Метчиками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18216" marR="18216" marT="18216" marB="1821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18216" marR="18216" marT="18216" marB="1821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195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На схеме: Скорость реза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808573"/>
            <a:ext cx="8945562" cy="579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14688" y="200025"/>
            <a:ext cx="265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Скорость резания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r="62834"/>
          <a:stretch/>
        </p:blipFill>
        <p:spPr>
          <a:xfrm>
            <a:off x="9686925" y="314324"/>
            <a:ext cx="1855145" cy="16693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2195" y="2523618"/>
            <a:ext cx="1838678" cy="17787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5869" y="4470916"/>
            <a:ext cx="1795004" cy="170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829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tehinfor.ru/s_16/img_16/kr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46038"/>
            <a:ext cx="19050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51414" y="501134"/>
            <a:ext cx="4831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Выбор режимов резания при сверлении</a:t>
            </a:r>
            <a:endParaRPr lang="ru-RU" b="1" i="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 descr="Движение инструмента при сверлении (а) и элементы резания (б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763" y="1024086"/>
            <a:ext cx="4344988" cy="258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46073" y="983242"/>
            <a:ext cx="6831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Скорость резания V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— это путь, проходимый в направлении главного движения наиболее удаленной от оси сверла точкой режущей кромки в единицу времени: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16844" y="1975387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=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π·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d·n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/1000 (м/мин)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6075" y="2797344"/>
            <a:ext cx="6096000" cy="981423"/>
          </a:xfrm>
          <a:prstGeom prst="rect">
            <a:avLst/>
          </a:prstGeom>
        </p:spPr>
        <p:txBody>
          <a:bodyPr>
            <a:spAutoFit/>
          </a:bodyPr>
          <a:lstStyle/>
          <a:p>
            <a:pPr marR="179705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где: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скорость резанья,</a:t>
            </a:r>
          </a:p>
          <a:p>
            <a:pPr marR="179705" indent="357188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диаметр заготовки,</a:t>
            </a:r>
          </a:p>
          <a:p>
            <a:pPr marR="179705" indent="357188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 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постоянный коэффициент (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3,14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6073" y="3932387"/>
            <a:ext cx="113696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Подача</a:t>
            </a:r>
            <a:r>
              <a:rPr lang="ru-RU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— величина перемещения сверла вдоль оси за один его оборот (или за один оборот заготовки, если она вращается, а сверло движется только поступательно). Подача измеряется в миллиметрах на оборот (мм/об). В некоторых случаях приходится пользоваться минутной подачей 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b="0" i="0" baseline="-25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МИН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(это осевое перемещение сверла за одну минуту):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9063" y="5400675"/>
            <a:ext cx="2513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S·n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мм/мин)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0538" y="6037966"/>
            <a:ext cx="4710112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marR="179705" indent="-360680">
              <a:lnSpc>
                <a:spcPct val="107000"/>
              </a:lnSpc>
              <a:spcAft>
                <a:spcPts val="0"/>
              </a:spcAft>
              <a:tabLst>
                <a:tab pos="400050" algn="l"/>
              </a:tabLs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где: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подача,</a:t>
            </a:r>
          </a:p>
          <a:p>
            <a:pPr marL="630555" marR="179705" indent="-360680">
              <a:lnSpc>
                <a:spcPct val="107000"/>
              </a:lnSpc>
              <a:spcAft>
                <a:spcPts val="0"/>
              </a:spcAft>
              <a:tabLst>
                <a:tab pos="400050" algn="l"/>
              </a:tabLs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частота вращения шпинделя</a:t>
            </a: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07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6350" y="418623"/>
            <a:ext cx="88820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Глубина резания 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— расстояние от обработанной поверхности до оси сверла. При сверлении глубина резания равна половине диаметра сверла: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0050" y="2504929"/>
            <a:ext cx="89011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При рассверливании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глубина резания 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определяется как половина разности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между диаметром сверла </a:t>
            </a:r>
            <a:r>
              <a:rPr lang="en-US" b="1" i="0" dirty="0" smtClean="0">
                <a:solidFill>
                  <a:srgbClr val="C00000"/>
                </a:solidFill>
                <a:effectLst/>
                <a:latin typeface="Open Sans"/>
              </a:rPr>
              <a:t>D</a:t>
            </a:r>
            <a:r>
              <a:rPr lang="ru-RU" b="1" i="0" dirty="0" smtClean="0">
                <a:solidFill>
                  <a:srgbClr val="C00000"/>
                </a:solidFill>
                <a:effectLst/>
                <a:latin typeface="Open Sans"/>
              </a:rPr>
              <a:t>с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(мм) и диаметром ранее полученного отверстия </a:t>
            </a:r>
            <a:r>
              <a:rPr lang="en-US" b="1" i="1" dirty="0" smtClean="0">
                <a:solidFill>
                  <a:srgbClr val="C00000"/>
                </a:solidFill>
                <a:latin typeface="Open Sans"/>
              </a:rPr>
              <a:t>d</a:t>
            </a:r>
            <a:r>
              <a:rPr lang="ru-RU" b="1" i="1" dirty="0" smtClean="0">
                <a:solidFill>
                  <a:srgbClr val="C00000"/>
                </a:solidFill>
                <a:latin typeface="Open Sans"/>
              </a:rPr>
              <a:t>о</a:t>
            </a:r>
            <a:r>
              <a:rPr lang="ru-RU" b="1" i="0" dirty="0" smtClean="0">
                <a:solidFill>
                  <a:srgbClr val="C00000"/>
                </a:solidFill>
                <a:effectLst/>
                <a:latin typeface="Open Sans"/>
              </a:rPr>
              <a:t> 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(мм):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50041" y="1152069"/>
            <a:ext cx="1418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 (мм)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0562" y="3894271"/>
            <a:ext cx="3324226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где</a:t>
            </a:r>
            <a:r>
              <a:rPr lang="ru-RU" dirty="0" smtClean="0">
                <a:solidFill>
                  <a:srgbClr val="55555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глубина резания; </a:t>
            </a:r>
            <a:endParaRPr lang="ru-RU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357188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— диаметр 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сверла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endParaRPr lang="ru-RU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357188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 диаметр отверстия.</a:t>
            </a:r>
            <a:endParaRPr lang="ru-RU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62050" y="1608517"/>
            <a:ext cx="2852738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где</a:t>
            </a:r>
            <a:r>
              <a:rPr lang="ru-RU" dirty="0" smtClean="0">
                <a:solidFill>
                  <a:srgbClr val="55555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глубина резания; </a:t>
            </a:r>
            <a:endParaRPr lang="ru-RU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357188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 диаметр сверла.</a:t>
            </a:r>
            <a:endParaRPr lang="ru-RU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9351" y="3352327"/>
            <a:ext cx="1996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–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 (мм)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94391" y="4972374"/>
            <a:ext cx="5240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ru-RU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астота вращения </a:t>
            </a:r>
            <a:r>
              <a:rPr lang="en-US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ru-RU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i="0" dirty="0" smtClean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шпинделя по формуле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59530" y="5458010"/>
            <a:ext cx="1983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1000∙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/ π∙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9410" y="5550934"/>
            <a:ext cx="4681253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где: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скорость резанья,</a:t>
            </a:r>
          </a:p>
          <a:p>
            <a:pPr marR="179705" indent="357188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диаметр сверла,</a:t>
            </a:r>
          </a:p>
          <a:p>
            <a:pPr marR="179705" indent="357188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 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постоянный коэффициент (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3,14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7854726" y="4645519"/>
            <a:ext cx="2892873" cy="199431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/>
          <a:srcRect r="37551"/>
          <a:stretch/>
        </p:blipFill>
        <p:spPr>
          <a:xfrm>
            <a:off x="10495113" y="816516"/>
            <a:ext cx="1214437" cy="14097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7179" y="2563447"/>
            <a:ext cx="1177532" cy="198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933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6413" y="262623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C00000"/>
                </a:solidFill>
                <a:effectLst/>
                <a:latin typeface="Open Sans"/>
              </a:rPr>
              <a:t>Рекомендуемые значения подачи и скорости резания при сверлении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517474"/>
              </p:ext>
            </p:extLst>
          </p:nvPr>
        </p:nvGraphicFramePr>
        <p:xfrm>
          <a:off x="709613" y="1067594"/>
          <a:ext cx="10515600" cy="4267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52600"/>
                <a:gridCol w="1752600"/>
                <a:gridCol w="1752600"/>
                <a:gridCol w="1752600"/>
                <a:gridCol w="1752600"/>
                <a:gridCol w="1752600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Сверло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Подача,</a:t>
                      </a:r>
                    </a:p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мм/об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Скорость резания, м/мин, для обрабатываемого материала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Диаметр,мм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Сталь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Чугун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Латунь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  <a:tr h="0">
                <a:tc rowSpan="3"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Углеродистая</a:t>
                      </a:r>
                    </a:p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сталь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5...10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0,15...0,20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12...8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10...8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13...10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10...20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0,25...0,15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10...13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10...13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13...15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Свыше 20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0,15...0,05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13...10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13...10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16...13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  <a:tr h="0">
                <a:tc rowSpan="3"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Быстрорежущая сталь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5...10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0,15...0,20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30...20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25...20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30...25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10...20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0,25...0,15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25...35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25...35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30...40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Свыше 20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0,15...0,05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35...30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35...30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40...35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40867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2099" y="205473"/>
            <a:ext cx="8682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Частота вращения шпинделя станка для заданной скорости резания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570837"/>
              </p:ext>
            </p:extLst>
          </p:nvPr>
        </p:nvGraphicFramePr>
        <p:xfrm>
          <a:off x="981114" y="1142712"/>
          <a:ext cx="9844008" cy="445488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30501"/>
                <a:gridCol w="1230501"/>
                <a:gridCol w="1230501"/>
                <a:gridCol w="1230501"/>
                <a:gridCol w="1230501"/>
                <a:gridCol w="1230501"/>
                <a:gridCol w="1230501"/>
                <a:gridCol w="1230501"/>
              </a:tblGrid>
              <a:tr h="435134">
                <a:tc rowSpan="2"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Диаметр сверла, мм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Значение частоты вращения, об/мин, при скорости резания, м/мин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51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</a:tr>
              <a:tr h="435134"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3 180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4 780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6 370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7 960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9 550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12 730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15 920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</a:tr>
              <a:tr h="435134"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1 590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2 390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3 190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3 980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4 780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6 370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7 960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</a:tr>
              <a:tr h="435134"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1 061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1 590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2 120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2 660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3 180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4 250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5 320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</a:tr>
              <a:tr h="435134"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796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1 195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1 595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1 990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2 390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3 185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3 980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</a:tr>
              <a:tr h="435134"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637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955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1 275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1 590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1 910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2 550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3 180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</a:tr>
              <a:tr h="435134"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796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1 061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1 326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1 590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2 120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2 652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</a:tr>
              <a:tr h="435134"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398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597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796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1 190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1 590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1 992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</a:tr>
              <a:tr h="435134"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318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478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637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796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955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1 273</a:t>
                      </a:r>
                      <a:endParaRPr lang="ru-RU" sz="1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1 592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167" marR="89167" marT="89167" marB="89167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472363" y="674092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Таблица 1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44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10556"/>
              </p:ext>
            </p:extLst>
          </p:nvPr>
        </p:nvGraphicFramePr>
        <p:xfrm>
          <a:off x="566738" y="584716"/>
          <a:ext cx="9063035" cy="35260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2879"/>
                <a:gridCol w="767566"/>
                <a:gridCol w="1095938"/>
                <a:gridCol w="1009740"/>
                <a:gridCol w="1083623"/>
                <a:gridCol w="1046681"/>
                <a:gridCol w="1095938"/>
                <a:gridCol w="1830670"/>
              </a:tblGrid>
              <a:tr h="491064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Диаметр сверла, мм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Значение частоты вращения, об/мин, при скорости резания, м/мин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6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  <a:tr h="491064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265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398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663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796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1 060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1 326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  <a:tr h="491064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227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341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455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568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682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910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1 136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  <a:tr h="491064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298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398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497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597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795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994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  <a:tr h="491064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177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265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353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442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531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708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884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  <a:tr h="491064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159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239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318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398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478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637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796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95250" marB="95250"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332604" y="215384"/>
            <a:ext cx="2832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Продолжение т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аблицы 1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8697" y="4110716"/>
            <a:ext cx="3011685" cy="24447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88" y="4480048"/>
            <a:ext cx="4598105" cy="188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914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4807" t="29731" r="24244" b="20750"/>
          <a:stretch/>
        </p:blipFill>
        <p:spPr>
          <a:xfrm>
            <a:off x="2920045" y="1228725"/>
            <a:ext cx="5423855" cy="39519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1525" y="357188"/>
            <a:ext cx="1004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Основные поверхности заготовки и основные движения, осуществляющие процесс резания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3037" y="5331379"/>
            <a:ext cx="9001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 – обрабатываемая поверхность , 2- поверхность резания, 3- обработанная поверхность,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 – ось вращения заготовки,5 –продольная подача, 6- поперечная подача, 7 – резец,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 –заготовка, 9 –главное (вращательное) движение, 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– глубина резания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6613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iafilmy.su/uploads/posts/2012-09/1347305870_10.jpg"/>
          <p:cNvPicPr>
            <a:picLocks noChangeAspect="1" noChangeArrowheads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" t="10664" r="7511"/>
          <a:stretch/>
        </p:blipFill>
        <p:spPr bwMode="auto">
          <a:xfrm>
            <a:off x="928689" y="300692"/>
            <a:ext cx="8601074" cy="614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09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5" y="286540"/>
            <a:ext cx="10015538" cy="4319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Глубина</a:t>
            </a:r>
          </a:p>
          <a:p>
            <a:pPr indent="442913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Припуск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— это толщина металла, удаляемого токарным резцом с заготовки до достижения ею чистового размера. При обточке и расточке он удаляется поэтапно за заданное число резов. Толщина металла, удаляемого за единичный проход резца, в механообработке носит название глубина резания и измеряется в миллиметрах. В технологических расчетах и таблицах этот параметр обозначают буквой 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t.</a:t>
            </a:r>
            <a:endParaRPr lang="ru-RU" sz="1600" b="1" dirty="0" smtClean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2913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 операциях обточки она равна 1/2 разности диаметров перед и после обточки детали и вычисляется по формуле: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 = (D-d)/2,</a:t>
            </a:r>
            <a:endParaRPr lang="ru-RU" sz="1600" b="1" dirty="0" smtClean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где</a:t>
            </a:r>
            <a:r>
              <a:rPr lang="ru-RU" sz="1600" dirty="0" smtClean="0">
                <a:solidFill>
                  <a:srgbClr val="55555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глубина резания; </a:t>
            </a:r>
            <a:endParaRPr lang="ru-RU" sz="16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357188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— диаметр заготовки; </a:t>
            </a:r>
            <a:endParaRPr lang="ru-RU" sz="16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357188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заданный диаметр детали.</a:t>
            </a:r>
          </a:p>
          <a:p>
            <a:pPr indent="357188"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357188">
              <a:lnSpc>
                <a:spcPct val="1070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При операциях подрезки — это размер слоя металла, удаляемого с торца заготовки за единичный проход резца, а при проточке и отрезке — глубина канавки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644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лубина резания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63" t="63361" r="25079" b="5140"/>
          <a:stretch/>
        </p:blipFill>
        <p:spPr bwMode="auto">
          <a:xfrm>
            <a:off x="6703217" y="4213316"/>
            <a:ext cx="2024660" cy="1624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Глубина резания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01" t="26460" r="27057" b="43931"/>
          <a:stretch/>
        </p:blipFill>
        <p:spPr bwMode="auto">
          <a:xfrm>
            <a:off x="6918573" y="1057589"/>
            <a:ext cx="1993402" cy="1730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Глубина резания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" t="62403" r="72324" b="6413"/>
          <a:stretch/>
        </p:blipFill>
        <p:spPr bwMode="auto">
          <a:xfrm>
            <a:off x="392905" y="1007905"/>
            <a:ext cx="2096097" cy="1597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Глубина резания">
            <a:hlinkClick r:id="rId2"/>
          </p:cNvPr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0" t="27487" r="70547" b="40005"/>
          <a:stretch/>
        </p:blipFill>
        <p:spPr bwMode="auto">
          <a:xfrm>
            <a:off x="639365" y="3914700"/>
            <a:ext cx="2033887" cy="16759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800225" y="371475"/>
            <a:ext cx="7700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Глубина резания при различных видах обработки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8715" y="6058271"/>
            <a:ext cx="3500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Наружное точение (обтачивание)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" y="2911757"/>
            <a:ext cx="30599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Подрезание торца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3217" y="3131237"/>
            <a:ext cx="1985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Растачивание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58222" y="6058271"/>
            <a:ext cx="2914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Отрезание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https://a.d-cd.net/e8934es-96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01"/>
          <a:stretch/>
        </p:blipFill>
        <p:spPr bwMode="auto">
          <a:xfrm>
            <a:off x="3028951" y="1076544"/>
            <a:ext cx="1823740" cy="157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m0-tub-ru.yandex.net/i?id=4a666a264ee6c0e60736910aa162ede1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1" y="3914700"/>
            <a:ext cx="2080170" cy="161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bs.twimg.com/media/Dw77V4sWoAANEP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187" y="1148770"/>
            <a:ext cx="1925962" cy="157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.ytimg.com/vi/-KpG7Xi41gM/maxresdefaul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187" y="4330638"/>
            <a:ext cx="1925962" cy="161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09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213" y="245825"/>
            <a:ext cx="9429750" cy="3068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Подача</a:t>
            </a:r>
            <a:endParaRPr lang="ru-RU" sz="1400" dirty="0" smtClean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2913">
              <a:lnSpc>
                <a:spcPct val="107000"/>
              </a:lnSpc>
              <a:spcAft>
                <a:spcPts val="1800"/>
              </a:spcAft>
            </a:pP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Подача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при токарной обработке — это длина пути при поперечном перемещении режущей кромки резца, совершаемом ей за единичный оборот шпинделя. Ее измеряют в мм/об, в технологической документации обозначают буквой S и подбирают по технологическим справочникам. Величина подачи зависит от мощности главного привода, значения t, габаритов и физических свойств обрабатываемой заготовки. При точении она рассчитывается по формуле:</a:t>
            </a:r>
            <a:endParaRPr lang="ru-RU" sz="16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1800"/>
              </a:spcAft>
            </a:pP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S=(0,05…0,25) ×t,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где</a:t>
            </a:r>
            <a:r>
              <a:rPr lang="ru-RU" dirty="0" smtClean="0">
                <a:solidFill>
                  <a:srgbClr val="55555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глубина резания; </a:t>
            </a:r>
            <a:endParaRPr lang="ru-RU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357188"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—  подача режущего инструмента.</a:t>
            </a:r>
          </a:p>
        </p:txBody>
      </p:sp>
      <p:pic>
        <p:nvPicPr>
          <p:cNvPr id="3074" name="Picture 2" descr="https://frezeru.ru/frezernaya-obrabotka/images/osnovnye-ponyatiya-processa-rezaniya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" t="4174" r="3548" b="21864"/>
          <a:stretch/>
        </p:blipFill>
        <p:spPr bwMode="auto">
          <a:xfrm>
            <a:off x="1222152" y="3566093"/>
            <a:ext cx="3800475" cy="156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tehnikuniversal.ru/images/joomgallery/details/__2/__6_20190403_108631387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513" y="2663314"/>
            <a:ext cx="3243261" cy="2036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9905" y="5496095"/>
            <a:ext cx="111680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При операции точения подача на токарном станке должна устанавливаться на максимально возможное число, но с учетом технологических параметров станка и применяемого инструмента. </a:t>
            </a:r>
          </a:p>
          <a:p>
            <a:pPr indent="357188"/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При операциях 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 черновому точению 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она зависит от мощности главного привода и устойчивости детали, а 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при чистовом точении 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основным критерием является заданный класс шероховатость поверхности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42323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tudfile.net/html/2706/1116/html_B6kDPUaRTd.wwVB/img-QaPyT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875" y="3413892"/>
            <a:ext cx="3213841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71512" y="77166"/>
            <a:ext cx="10544175" cy="2804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Скорость</a:t>
            </a:r>
            <a:endParaRPr lang="ru-RU" sz="1600" dirty="0" smtClean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Скорость резания 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 токарной обработке — это суммарная траектория режущей кромки резца за единицу времени. Ее размерность — в м/мин, а в таблицах и расчетах ее обозначают буквой </a:t>
            </a:r>
            <a:r>
              <a:rPr lang="en-US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и подбирают по технологической документации или рассчитывают по формулам. В последнем случае расчет происходит в следующей последовательности:</a:t>
            </a:r>
            <a:endParaRPr lang="ru-RU" sz="16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вычисляется величина 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RU" sz="16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 справочнику выбирается значение 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RU" sz="16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определяется табличное значение </a:t>
            </a:r>
            <a:r>
              <a:rPr lang="ru-RU" sz="1600" b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vт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RU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рассчитывается уточненное значение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vут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(умножением на корректирующие коэффициенты);</a:t>
            </a:r>
            <a:endParaRPr lang="ru-RU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 учетом скорости вращения шпинделя выбирается фактическое значение </a:t>
            </a:r>
            <a:r>
              <a:rPr lang="ru-RU" sz="1600" b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vф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1513" y="2829117"/>
            <a:ext cx="115204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 продольном и поперечном точении, при растачивании скорость резания, м/мин, рассчитывают по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эмпирической</a:t>
            </a:r>
            <a:r>
              <a:rPr lang="en-US" sz="16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формуле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4" name="Picture 4" descr="http://osntm.ru/assets/img/image9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820" y="3324401"/>
            <a:ext cx="2099779" cy="74986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4936669"/>
            <a:ext cx="1838875" cy="17625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5749" y="4246117"/>
            <a:ext cx="6772275" cy="1127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800"/>
              </a:spcAft>
            </a:pPr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де: </a:t>
            </a:r>
            <a:r>
              <a:rPr lang="en-US" sz="1600" b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600" b="1" baseline="-25000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xv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yv</a:t>
            </a:r>
            <a:r>
              <a:rPr lang="ru-RU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mv</a:t>
            </a:r>
            <a:r>
              <a:rPr lang="en-US" sz="16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эмпирические коэффициенты и показатели степени, приведенные в таблице(1), для (стандартных – обработка стали 45, с </a:t>
            </a:r>
            <a:r>
              <a:rPr lang="ru-RU" sz="160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1600" baseline="-2500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750 МПа без корки, режущим инструментом из твёрдого сплава Т15К6 и т.д.) условий обработки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49" y="5343608"/>
            <a:ext cx="624810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период стойкости режущего инструмента в мин.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—  подача режущего инструмента</a:t>
            </a:r>
            <a:endParaRPr lang="en-US" sz="16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ru-RU" sz="16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глубина резания; </a:t>
            </a:r>
            <a:endParaRPr lang="ru-RU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453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2501" y="248846"/>
            <a:ext cx="9310687" cy="2274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80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Скорость резания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имеет размерность м/мин и в общем виде вычисляется по формуле:</a:t>
            </a:r>
            <a:endParaRPr lang="ru-RU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1800"/>
              </a:spcAft>
            </a:pP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π×D × n/1000,</a:t>
            </a:r>
            <a:endParaRPr lang="ru-RU" b="1" dirty="0" smtClean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где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— диаметр заготовки в мм; </a:t>
            </a:r>
            <a:endParaRPr lang="en-US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357188"/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— скорость шпинделя в об/мин</a:t>
            </a:r>
            <a:endParaRPr lang="en-US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357188"/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π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математическая постоянная равная 3,14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3" y="2522930"/>
            <a:ext cx="10558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 расчетам скорости резания определяем требуемую частоту вращения шпинделя станка , мин , а затем корректируем по пасторату станка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2501" y="3196063"/>
            <a:ext cx="6929437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1000∙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/ π∙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</a:t>
            </a:r>
          </a:p>
          <a:p>
            <a:pPr marR="179705" algn="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R="179705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где: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скорость резанья,</a:t>
            </a:r>
          </a:p>
          <a:p>
            <a:pPr marR="179705" indent="357188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диаметр заготовки,</a:t>
            </a:r>
          </a:p>
          <a:p>
            <a:pPr marR="179705" indent="357188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 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постоянный коэффициент (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3,14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8614" y="4797014"/>
            <a:ext cx="10558462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indent="270510" algn="just">
              <a:lnSpc>
                <a:spcPct val="107000"/>
              </a:lnSpc>
              <a:spcAft>
                <a:spcPts val="0"/>
              </a:spcAft>
              <a:tabLst>
                <a:tab pos="400050" algn="l"/>
              </a:tabLs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Определяем фактическую скорость резанья по формуле</a:t>
            </a:r>
          </a:p>
          <a:p>
            <a:pPr marR="179705" algn="just">
              <a:lnSpc>
                <a:spcPct val="107000"/>
              </a:lnSpc>
              <a:spcAft>
                <a:spcPts val="0"/>
              </a:spcAft>
              <a:tabLst>
                <a:tab pos="400050" algn="l"/>
              </a:tabLs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270510" marR="179705" algn="ctr">
              <a:lnSpc>
                <a:spcPct val="107000"/>
              </a:lnSpc>
              <a:spcAft>
                <a:spcPts val="0"/>
              </a:spcAft>
              <a:tabLst>
                <a:tab pos="400050" algn="l"/>
              </a:tabLst>
            </a:pP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ru-RU" b="1" baseline="-25000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фк</a:t>
            </a:r>
            <a:r>
              <a:rPr lang="ru-RU" b="1" baseline="-250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π∙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∙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/1000                                       </a:t>
            </a:r>
          </a:p>
          <a:p>
            <a:pPr marR="179705">
              <a:lnSpc>
                <a:spcPct val="107000"/>
              </a:lnSpc>
              <a:spcAft>
                <a:spcPts val="0"/>
              </a:spcAft>
              <a:tabLst>
                <a:tab pos="400050" algn="l"/>
              </a:tabLst>
            </a:pP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270510" marR="179705" indent="-360680">
              <a:lnSpc>
                <a:spcPct val="107000"/>
              </a:lnSpc>
              <a:spcAft>
                <a:spcPts val="0"/>
              </a:spcAft>
              <a:tabLst>
                <a:tab pos="400050" algn="l"/>
              </a:tabLs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где: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диаметр заготовки,</a:t>
            </a:r>
          </a:p>
          <a:p>
            <a:pPr marL="630555" marR="179705" indent="-360680">
              <a:lnSpc>
                <a:spcPct val="107000"/>
              </a:lnSpc>
              <a:spcAft>
                <a:spcPts val="0"/>
              </a:spcAft>
              <a:tabLst>
                <a:tab pos="400050" algn="l"/>
              </a:tabLs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частота вращения шпинделя</a:t>
            </a: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295" name="Picture 7" descr="https://stankismec.ru/img/img_10_0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0" t="16305" r="40417" b="20349"/>
          <a:stretch/>
        </p:blipFill>
        <p:spPr bwMode="auto">
          <a:xfrm>
            <a:off x="7958138" y="3489548"/>
            <a:ext cx="3384693" cy="261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455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633821"/>
              </p:ext>
            </p:extLst>
          </p:nvPr>
        </p:nvGraphicFramePr>
        <p:xfrm>
          <a:off x="419100" y="420885"/>
          <a:ext cx="11410091" cy="595786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10332"/>
                <a:gridCol w="2361459"/>
                <a:gridCol w="2085500"/>
                <a:gridCol w="1363595"/>
                <a:gridCol w="1143015"/>
                <a:gridCol w="120318"/>
                <a:gridCol w="1163070"/>
                <a:gridCol w="1062802"/>
              </a:tblGrid>
              <a:tr h="422619">
                <a:tc>
                  <a:txBody>
                    <a:bodyPr/>
                    <a:lstStyle/>
                    <a:p>
                      <a:pPr marL="0" indent="0"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обработки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Инструментальный материал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Подача, мм/об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400" b="1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xv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14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yv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mv</a:t>
                      </a:r>
                    </a:p>
                  </a:txBody>
                  <a:tcPr marL="23877" marR="23877" marT="23877" marB="23877"/>
                </a:tc>
              </a:tr>
              <a:tr h="185285">
                <a:tc gridSpan="8"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Обработка конструкционной стали, </a:t>
                      </a: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u-RU" sz="1400" b="1" baseline="-25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=750 </a:t>
                      </a: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МПа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285"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Наружное продольное точение</a:t>
                      </a:r>
                    </a:p>
                  </a:txBody>
                  <a:tcPr marL="23877" marR="23877" marT="23877" marB="23877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Т15К6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Ј0,3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</a:t>
                      </a:r>
                    </a:p>
                  </a:txBody>
                  <a:tcPr marL="23877" marR="23877" marT="23877" marB="23877"/>
                </a:tc>
                <a:tc rowSpan="3" grid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</a:t>
                      </a:r>
                    </a:p>
                  </a:txBody>
                  <a:tcPr marL="23877" marR="23877" marT="23877" marB="23877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3877" marR="23877" marT="23877" marB="23877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3877" marR="23877" marT="23877" marB="23877"/>
                </a:tc>
              </a:tr>
              <a:tr h="185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0,3&lt;S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Ј0,7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</a:t>
                      </a:r>
                    </a:p>
                  </a:txBody>
                  <a:tcPr marL="23877" marR="23877" marT="23877" marB="23877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0,35</a:t>
                      </a:r>
                    </a:p>
                  </a:txBody>
                  <a:tcPr marL="23877" marR="23877" marT="23877" marB="23877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S&gt;0,7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340</a:t>
                      </a:r>
                    </a:p>
                  </a:txBody>
                  <a:tcPr marL="23877" marR="23877" marT="23877" marB="23877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23877" marR="23877" marT="23877" marB="23877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28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Отрезание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Т5К10</a:t>
                      </a:r>
                    </a:p>
                  </a:txBody>
                  <a:tcPr marL="23877" marR="23877" marT="23877" marB="23877"/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3877" marR="23877" marT="23877" marB="23877"/>
                </a:tc>
              </a:tr>
              <a:tr h="185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Р18*</a:t>
                      </a:r>
                    </a:p>
                  </a:txBody>
                  <a:tcPr marL="23877" marR="23877" marT="23877" marB="23877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23,7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0,66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23877" marR="23877" marT="23877" marB="23877"/>
                </a:tc>
              </a:tr>
              <a:tr h="18528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Фасонное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Р18*</a:t>
                      </a:r>
                    </a:p>
                  </a:txBody>
                  <a:tcPr marL="23877" marR="23877" marT="23877" marB="23877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22,7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23877" marR="23877" marT="23877" marB="23877"/>
                </a:tc>
              </a:tr>
              <a:tr h="185285"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Нарезание резьбы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Т15К6</a:t>
                      </a:r>
                    </a:p>
                  </a:txBody>
                  <a:tcPr marL="23877" marR="23877" marT="23877" marB="23877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244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0,23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3877" marR="23877" marT="23877" marB="23877"/>
                </a:tc>
              </a:tr>
              <a:tr h="185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Ј2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14,8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0,11</a:t>
                      </a:r>
                    </a:p>
                  </a:txBody>
                  <a:tcPr marL="23877" marR="23877" marT="23877" marB="23877"/>
                </a:tc>
              </a:tr>
              <a:tr h="185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S&gt;2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0,08</a:t>
                      </a:r>
                    </a:p>
                  </a:txBody>
                  <a:tcPr marL="23877" marR="23877" marT="23877" marB="23877"/>
                </a:tc>
              </a:tr>
              <a:tr h="185285">
                <a:tc gridSpan="8"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Обработка серого чугуна , НВ 150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28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Наружное точение</a:t>
                      </a:r>
                    </a:p>
                  </a:txBody>
                  <a:tcPr marL="23877" marR="23877" marT="23877" marB="23877"/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ВК6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Ј0,4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292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3877" marR="23877" marT="23877" marB="23877"/>
                </a:tc>
              </a:tr>
              <a:tr h="185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S&gt;0,4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3877" marR="23877" marT="23877" marB="23877"/>
                </a:tc>
              </a:tr>
              <a:tr h="18528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Отрезание</a:t>
                      </a:r>
                    </a:p>
                  </a:txBody>
                  <a:tcPr marL="23877" marR="23877" marT="23877" marB="23877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68,5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3877" marR="23877" marT="23877" marB="23877"/>
                </a:tc>
              </a:tr>
              <a:tr h="2409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Резьба</a:t>
                      </a:r>
                    </a:p>
                  </a:txBody>
                  <a:tcPr marL="23877" marR="23877" marT="23877" marB="23877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0,33</a:t>
                      </a:r>
                    </a:p>
                  </a:txBody>
                  <a:tcPr marL="23877" marR="23877" marT="23877" marB="23877"/>
                </a:tc>
              </a:tr>
              <a:tr h="185285">
                <a:tc gridSpan="8"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Обработка медных сплавов, НВ 100 - 140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28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Наружное точение</a:t>
                      </a:r>
                    </a:p>
                  </a:txBody>
                  <a:tcPr marL="23877" marR="23877" marT="23877" marB="23877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Р18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Ј0,2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270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0,12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0,23</a:t>
                      </a:r>
                    </a:p>
                  </a:txBody>
                  <a:tcPr marL="23877" marR="23877" marT="23877" marB="23877"/>
                </a:tc>
              </a:tr>
              <a:tr h="185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S&gt;0,2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182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3877" marR="23877" marT="23877" marB="23877"/>
                </a:tc>
              </a:tr>
              <a:tr h="185285">
                <a:tc gridSpan="8"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Обработка алюминиевых сплавов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28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Наружное точение</a:t>
                      </a:r>
                    </a:p>
                  </a:txBody>
                  <a:tcPr marL="23877" marR="23877" marT="23877" marB="23877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Р18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Ј0,2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485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0,12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0,28</a:t>
                      </a:r>
                    </a:p>
                  </a:txBody>
                  <a:tcPr marL="23877" marR="23877" marT="23877" marB="23877"/>
                </a:tc>
              </a:tr>
              <a:tr h="185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S&gt;0,2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328</a:t>
                      </a:r>
                    </a:p>
                  </a:txBody>
                  <a:tcPr marL="23877" marR="23877" marT="23877" marB="23877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3877" marR="23877" marT="23877" marB="2387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23877" marR="23877" marT="23877" marB="23877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3877" marR="23877" marT="23877" marB="23877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6365476"/>
            <a:ext cx="11930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Примечания: * - работа с охлаждением; при растачивании принимать скорость резания, равную скорости резания для наружного точения с введением поправочного коэффициента 0,9.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9100" y="82331"/>
            <a:ext cx="113680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Значения коэффициента </a:t>
            </a:r>
            <a:r>
              <a:rPr lang="ru-RU" sz="1600" b="1" i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sz="1600" b="1" i="0" baseline="-250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ru-RU" sz="1600" b="1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600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показателей степени в формулах скорости резания при точении (1)</a:t>
            </a:r>
            <a:endParaRPr lang="ru-RU" sz="1600" b="1" i="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212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4734" y="0"/>
            <a:ext cx="108528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Значения коэффициента </a:t>
            </a:r>
            <a:r>
              <a:rPr lang="ru-RU" sz="1600" b="1" i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sz="1600" b="1" i="0" baseline="-250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ru-RU" sz="1600" b="1" i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и показателей степени в формуле скорости резания при обработке материалов осевым режущим инструментом (2)</a:t>
            </a:r>
            <a:endParaRPr lang="ru-RU" sz="1600" b="1" i="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36349"/>
              </p:ext>
            </p:extLst>
          </p:nvPr>
        </p:nvGraphicFramePr>
        <p:xfrm>
          <a:off x="404735" y="584775"/>
          <a:ext cx="10852878" cy="611795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948723"/>
                <a:gridCol w="1454046"/>
                <a:gridCol w="1693888"/>
                <a:gridCol w="1199213"/>
                <a:gridCol w="1409076"/>
                <a:gridCol w="989351"/>
                <a:gridCol w="1184222"/>
                <a:gridCol w="974359"/>
              </a:tblGrid>
              <a:tr h="53259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Обрабатываемый материал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обработки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Инструментальный материал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600" b="1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qv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xv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yv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mv</a:t>
                      </a:r>
                    </a:p>
                  </a:txBody>
                  <a:tcPr marL="20840" marR="20840" marT="20840" marB="20840"/>
                </a:tc>
              </a:tr>
              <a:tr h="239094">
                <a:tc rowSpan="7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Сталь конструкционная, 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u-RU" sz="16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=750 МПа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Сверление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Рассверливание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16,2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ВК8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10,8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Зенкерование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16,3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Т15К6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Развёртывание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Т15К6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100,6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20840" marR="20840" marT="20840" marB="20840"/>
                </a:tc>
              </a:tr>
              <a:tr h="239094">
                <a:tc rowSpan="8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Чугун серый НВ 190</a:t>
                      </a:r>
                    </a:p>
                  </a:txBody>
                  <a:tcPr marL="20840" marR="20840" marT="20840" marB="2084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Сверление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14,7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0,125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ВК8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34,2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Рассверливание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23,4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0,125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ВК8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56,9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Зенкерование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18,8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0,125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ВК8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Развёртывание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15,6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20840" marR="20840" marT="20840" marB="20840"/>
                </a:tc>
              </a:tr>
              <a:tr h="239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ВК8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0,45</a:t>
                      </a:r>
                    </a:p>
                  </a:txBody>
                  <a:tcPr marL="20840" marR="20840" marT="20840" marB="20840"/>
                </a:tc>
              </a:tr>
              <a:tr h="23909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Медные сплавы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Сверление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28,1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0,125</a:t>
                      </a:r>
                    </a:p>
                  </a:txBody>
                  <a:tcPr marL="20840" marR="20840" marT="20840" marB="20840"/>
                </a:tc>
              </a:tr>
              <a:tr h="43380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Силумин и литейные алюминиевые сплавы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Сверление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Р6М5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36,3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0,55</a:t>
                      </a:r>
                    </a:p>
                  </a:txBody>
                  <a:tcPr marL="20840" marR="20840" marT="20840" marB="2084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0,125</a:t>
                      </a:r>
                    </a:p>
                  </a:txBody>
                  <a:tcPr marL="20840" marR="20840" marT="20840" marB="208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5429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1925</Words>
  <Application>Microsoft Office PowerPoint</Application>
  <PresentationFormat>Широкоэкранный</PresentationFormat>
  <Paragraphs>906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Helvetica Neue</vt:lpstr>
      <vt:lpstr>Open Sans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36</cp:revision>
  <dcterms:created xsi:type="dcterms:W3CDTF">2020-04-26T10:02:07Z</dcterms:created>
  <dcterms:modified xsi:type="dcterms:W3CDTF">2020-04-26T18:50:44Z</dcterms:modified>
</cp:coreProperties>
</file>